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y="5143500" cx="9144000"/>
  <p:notesSz cx="6858000" cy="9144000"/>
  <p:embeddedFontLst>
    <p:embeddedFont>
      <p:font typeface="Helvetica Neue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HelveticaNeue-boldItalic.fntdata"/><Relationship Id="rId83" Type="http://schemas.openxmlformats.org/officeDocument/2006/relationships/font" Target="fonts/HelveticaNeue-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font" Target="fonts/HelveticaNeue-bold.fntdata"/><Relationship Id="rId81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Shape 10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Shape 10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Shape 1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3 -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11 Jan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3 -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11 Jan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0" Type="http://schemas.openxmlformats.org/officeDocument/2006/relationships/image" Target="../media/image27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0" Type="http://schemas.openxmlformats.org/officeDocument/2006/relationships/image" Target="../media/image29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hyperlink" Target="http://vision.stanford.edu/teaching/cs231n/linear-classify-demo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23.png"/><Relationship Id="rId7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67.png"/><Relationship Id="rId8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87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3: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Loss functions and Optimization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1" name="Shape 21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0" name="Shape 230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7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238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7" name="Shape 2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6" name="Shape 266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3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274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Shape 283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4" name="Shape 28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" name="Shape 302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the full training loss is the mean over all examples in the training data: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424" y="2441827"/>
            <a:ext cx="2861791" cy="3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b="1" lang="en" sz="2200">
                <a:solidFill>
                  <a:srgbClr val="0000FF"/>
                </a:solidFill>
              </a:rPr>
              <a:t> 4.6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95425" y="3367924"/>
            <a:ext cx="1580102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Shape 32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1" name="Shape 3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" name="Shape 3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10.9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if the sum was instead over all classes?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(including j = y_i)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424" y="2441827"/>
            <a:ext cx="2861791" cy="3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Shape 355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6" name="Shape 35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Shape 37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4" name="Shape 374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10.9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Q2: what if we used a mean instead of a sum here?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424" y="2441827"/>
            <a:ext cx="2861791" cy="3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1" name="Shape 3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Shape 408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9" name="Shape 40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10.9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Q3: what if we used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424" y="2441827"/>
            <a:ext cx="2861791" cy="3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0414" y="3813423"/>
            <a:ext cx="3006485" cy="3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Shape 426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7" name="Shape 42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5" name="Shape 445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10.9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Q4: what is the min/max possible loss?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424" y="2441827"/>
            <a:ext cx="2861791" cy="3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1" name="Shape 461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2" name="Shape 46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Shape 47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0" name="Shape 480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10.9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5754100" y="640150"/>
            <a:ext cx="32955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Q5: usually at initialization W are small numbers, so all s ~= 0. What is the loss?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0424" y="2441827"/>
            <a:ext cx="2861791" cy="3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75" y="1804000"/>
            <a:ext cx="7572001" cy="25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313" y="948322"/>
            <a:ext cx="5790024" cy="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160025" y="87300"/>
            <a:ext cx="5426699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Example numpy code: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6" y="1360675"/>
            <a:ext cx="7201189" cy="5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75" y="779087"/>
            <a:ext cx="1952936" cy="4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746825" y="265000"/>
            <a:ext cx="7721400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A1 is due Jan 20 (Wednesday). ~9 days left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Warning: Jan 18 (Monday) is Holiday (no class/office hours)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2" name="Shape 512"/>
          <p:cNvSpPr txBox="1"/>
          <p:nvPr/>
        </p:nvSpPr>
        <p:spPr>
          <a:xfrm>
            <a:off x="174575" y="101850"/>
            <a:ext cx="5441399" cy="5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There is a bug with the loss: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6" y="1360675"/>
            <a:ext cx="7201189" cy="5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0135">
            <a:off x="7330381" y="716118"/>
            <a:ext cx="903582" cy="79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75" y="779087"/>
            <a:ext cx="1952936" cy="4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1" name="Shape 521"/>
          <p:cNvSpPr txBox="1"/>
          <p:nvPr/>
        </p:nvSpPr>
        <p:spPr>
          <a:xfrm>
            <a:off x="174575" y="101850"/>
            <a:ext cx="5441399" cy="5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There is a bug with the loss: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6" y="1360675"/>
            <a:ext cx="7201189" cy="5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50135">
            <a:off x="7330381" y="716118"/>
            <a:ext cx="903582" cy="7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301950" y="2204150"/>
            <a:ext cx="8540099" cy="205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E.g. Suppose that we found a W such that L = 0.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Is this W unique?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75" y="779087"/>
            <a:ext cx="1952936" cy="4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Shape 53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1" name="Shape 5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272825" y="124025"/>
            <a:ext cx="53138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Shape 54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50" name="Shape 5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7117" y="219589"/>
            <a:ext cx="3316056" cy="355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51" name="Shape 551"/>
          <p:cNvSpPr txBox="1"/>
          <p:nvPr/>
        </p:nvSpPr>
        <p:spPr>
          <a:xfrm>
            <a:off x="5842725" y="978200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552" name="Shape 552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5777125" y="670350"/>
            <a:ext cx="1847699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Before: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5777125" y="2592900"/>
            <a:ext cx="2981399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With W twice as large: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5842725" y="2883200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2.6 - 9.8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4.0 - 9.8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-6.2) + max(0, -4.8)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4" name="Shape 564"/>
          <p:cNvSpPr txBox="1"/>
          <p:nvPr/>
        </p:nvSpPr>
        <p:spPr>
          <a:xfrm>
            <a:off x="167325" y="123675"/>
            <a:ext cx="5063100" cy="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Weight Regularization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09" y="858549"/>
            <a:ext cx="8565992" cy="4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7827325" y="807100"/>
            <a:ext cx="1069499" cy="54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7" name="Shape 567"/>
          <p:cNvCxnSpPr/>
          <p:nvPr/>
        </p:nvCxnSpPr>
        <p:spPr>
          <a:xfrm>
            <a:off x="7394720" y="614723"/>
            <a:ext cx="5310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8" name="Shape 568"/>
          <p:cNvSpPr txBox="1"/>
          <p:nvPr/>
        </p:nvSpPr>
        <p:spPr>
          <a:xfrm>
            <a:off x="5232350" y="-28725"/>
            <a:ext cx="4103700" cy="31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\lambda = regularization strength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(hyperparameter)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289000" y="1542175"/>
            <a:ext cx="82293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In common use:</a:t>
            </a:r>
            <a:r>
              <a:rPr lang="en" sz="30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L2 regularization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L1 regularization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Elastic net (L1 + L2)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Max norm regularization </a:t>
            </a:r>
            <a:r>
              <a:rPr lang="en" sz="3000">
                <a:solidFill>
                  <a:srgbClr val="999999"/>
                </a:solidFill>
              </a:rPr>
              <a:t>(might see later)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Dropout </a:t>
            </a:r>
            <a:r>
              <a:rPr lang="en" sz="3000">
                <a:solidFill>
                  <a:srgbClr val="999999"/>
                </a:solidFill>
              </a:rPr>
              <a:t>(will see later)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00" y="2035675"/>
            <a:ext cx="2562049" cy="4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62" y="2549695"/>
            <a:ext cx="254872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587" y="3018900"/>
            <a:ext cx="3781415" cy="4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8" name="Shape 578"/>
          <p:cNvSpPr txBox="1"/>
          <p:nvPr/>
        </p:nvSpPr>
        <p:spPr>
          <a:xfrm>
            <a:off x="289475" y="200400"/>
            <a:ext cx="7919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L2 regularization: motivation</a:t>
            </a:r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75" y="1124675"/>
            <a:ext cx="2430799" cy="4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75" y="1966696"/>
            <a:ext cx="2564075" cy="4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50" y="2431050"/>
            <a:ext cx="4518297" cy="5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900" y="3597575"/>
            <a:ext cx="3174200" cy="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8" name="Shape 58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1" name="Shape 60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6" name="Shape 616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26" name="Shape 626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3" name="Shape 633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3" name="Shape 64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5" name="Shape 645"/>
          <p:cNvSpPr/>
          <p:nvPr/>
        </p:nvSpPr>
        <p:spPr>
          <a:xfrm>
            <a:off x="5039000" y="1404875"/>
            <a:ext cx="713700" cy="777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Softmax function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2" name="Shape 65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63" name="Shape 66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Recall from last time…</a:t>
            </a:r>
            <a:r>
              <a:rPr lang="en" sz="2400"/>
              <a:t>   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pathLst>
                <a:path extrusionOk="0" h="73198" w="206985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0177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b="0" l="15724" r="10762" t="0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460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858250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805950" y="27201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447950" y="26779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Intraclass variation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summary: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36825"/>
            <a:ext cx="578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84" name="Shape 684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2" name="Shape 69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8" name="Shape 70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18" name="Shape 718"/>
          <p:cNvCxnSpPr>
            <a:stCxn id="706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9" name="Shape 719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24.5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1" name="Shape 73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41" name="Shape 741"/>
          <p:cNvCxnSpPr>
            <a:stCxn id="72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2" name="Shape 74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24.5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8" name="Shape 74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50" name="Shape 75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0.13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1" name="Shape 76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71" name="Shape 771"/>
          <p:cNvCxnSpPr>
            <a:stCxn id="75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2" name="Shape 77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24.5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8" name="Shape 77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80" name="Shape 78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785" name="Shape 785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6" name="Shape 786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L_i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b="1" lang="en" sz="2000">
                <a:solidFill>
                  <a:srgbClr val="9900FF"/>
                </a:solidFill>
              </a:rPr>
              <a:t>0.89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3" name="Shape 793"/>
          <p:cNvSpPr txBox="1"/>
          <p:nvPr/>
        </p:nvSpPr>
        <p:spPr>
          <a:xfrm>
            <a:off x="84825" y="90925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0" name="Shape 810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L_i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b="1" lang="en" sz="2000">
                <a:solidFill>
                  <a:srgbClr val="9900FF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419599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Q: What is the min/max possible loss L_i?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6" name="Shape 826"/>
          <p:cNvSpPr txBox="1"/>
          <p:nvPr/>
        </p:nvSpPr>
        <p:spPr>
          <a:xfrm>
            <a:off x="84825" y="90925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Softmax Classifier</a:t>
            </a:r>
            <a:r>
              <a:rPr lang="en" sz="2400"/>
              <a:t> (Multinomial Logistic Regression)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34" name="Shape 8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Shape 835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36" name="Shape 836"/>
          <p:cNvCxnSpPr>
            <a:stCxn id="824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7" name="Shape 837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24.5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42" name="Shape 842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3" name="Shape 843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45" name="Shape 845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50" name="Shape 850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1" name="Shape 851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L_i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b="1" lang="en" sz="2000">
                <a:solidFill>
                  <a:srgbClr val="9900FF"/>
                </a:solidFill>
              </a:rPr>
              <a:t>0.89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5669900" y="745000"/>
            <a:ext cx="3293700" cy="1419599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rgbClr val="0000FF"/>
                </a:solidFill>
              </a:rPr>
              <a:t>Q5: usually at initialization W are small numbers, so all s ~= 0. What is the loss?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4" name="Shape 864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50" y="2079850"/>
            <a:ext cx="36627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assume scores: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and 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51" y="4036943"/>
            <a:ext cx="1000125" cy="42862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Suppose I take a datapoint and I jiggle a bit (changing its score slightly). What happens to the loss in both cases?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4" name="Shape 74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Recall from last time… </a:t>
            </a:r>
            <a:r>
              <a:rPr lang="en" sz="2400"/>
              <a:t>  data-driven approach, kNN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793474"/>
            <a:ext cx="2477424" cy="1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425" y="1049775"/>
            <a:ext cx="6069675" cy="8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211" y="2157300"/>
            <a:ext cx="2772900" cy="2250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Shape 78"/>
          <p:cNvGrpSpPr/>
          <p:nvPr/>
        </p:nvGrpSpPr>
        <p:grpSpPr>
          <a:xfrm>
            <a:off x="282920" y="2766709"/>
            <a:ext cx="5739597" cy="1492669"/>
            <a:chOff x="120599" y="1699850"/>
            <a:chExt cx="8761406" cy="2278536"/>
          </a:xfrm>
        </p:grpSpPr>
        <p:pic>
          <p:nvPicPr>
            <p:cNvPr id="79" name="Shape 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0600" y="2118625"/>
              <a:ext cx="2820100" cy="1859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Shape 80"/>
            <p:cNvSpPr txBox="1"/>
            <p:nvPr/>
          </p:nvSpPr>
          <p:spPr>
            <a:xfrm>
              <a:off x="120599" y="1699850"/>
              <a:ext cx="2762699" cy="40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the data</a:t>
              </a:r>
            </a:p>
          </p:txBody>
        </p:sp>
        <p:pic>
          <p:nvPicPr>
            <p:cNvPr id="81" name="Shape 8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80750" y="2118624"/>
              <a:ext cx="2817624" cy="185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 txBox="1"/>
            <p:nvPr/>
          </p:nvSpPr>
          <p:spPr>
            <a:xfrm>
              <a:off x="3080749" y="1699850"/>
              <a:ext cx="2817599" cy="40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NN classifier</a:t>
              </a:r>
            </a:p>
          </p:txBody>
        </p:sp>
        <p:pic>
          <p:nvPicPr>
            <p:cNvPr id="83" name="Shape 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61900" y="2118625"/>
              <a:ext cx="2820106" cy="185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Shape 84"/>
            <p:cNvSpPr txBox="1"/>
            <p:nvPr/>
          </p:nvSpPr>
          <p:spPr>
            <a:xfrm>
              <a:off x="6061900" y="1705071"/>
              <a:ext cx="2819999" cy="40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5-NN classifier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50" y="742025"/>
            <a:ext cx="73914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164900" y="41800"/>
            <a:ext cx="5924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Interactive Web Demo time....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1664700" y="4172575"/>
            <a:ext cx="5814599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1155CC"/>
                </a:solidFill>
                <a:hlinkClick r:id="rId4"/>
              </a:rPr>
              <a:t>http://vision.stanford.edu/teaching/cs231n/linear-classify-demo/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2" name="Shape 892"/>
          <p:cNvSpPr txBox="1"/>
          <p:nvPr/>
        </p:nvSpPr>
        <p:spPr>
          <a:xfrm>
            <a:off x="2547525" y="1637000"/>
            <a:ext cx="7322999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Optimization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Recap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b="1" lang="en" sz="2000"/>
              <a:t>score function: </a:t>
            </a:r>
          </a:p>
          <a:p>
            <a:pPr indent="-355600" lvl="0" marL="4572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b="1" lang="en" sz="2000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99" y="896613"/>
            <a:ext cx="5717199" cy="37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/>
        </p:nvSpPr>
        <p:spPr>
          <a:xfrm>
            <a:off x="309975" y="99450"/>
            <a:ext cx="8262599" cy="70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Strategy #1: A first very bad idea solution: </a:t>
            </a:r>
            <a:r>
              <a:rPr b="1" lang="en" sz="2400"/>
              <a:t>Random search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12" y="1431725"/>
            <a:ext cx="8765374" cy="2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387450" y="368075"/>
            <a:ext cx="8339999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see how well this works on the test set...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4369825" y="3633900"/>
            <a:ext cx="3795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15.5% accuracy! not bad!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(SOTA is ~95%)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38750"/>
            <a:ext cx="7209299" cy="45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3875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525" y="2664469"/>
            <a:ext cx="548699" cy="73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2" name="Shape 942"/>
          <p:cNvSpPr txBox="1"/>
          <p:nvPr/>
        </p:nvSpPr>
        <p:spPr>
          <a:xfrm>
            <a:off x="309975" y="99450"/>
            <a:ext cx="8262599" cy="70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Strategy #2: </a:t>
            </a:r>
            <a:r>
              <a:rPr b="1" lang="en" sz="2400"/>
              <a:t>Follow the slope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474625" y="852400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 1-dimension, the derivative of a function: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309975" y="3632400"/>
            <a:ext cx="8775899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 multiple dimensions, the </a:t>
            </a:r>
            <a:r>
              <a:rPr b="1" lang="en" sz="2000"/>
              <a:t>gradient </a:t>
            </a:r>
            <a:r>
              <a:rPr lang="en" sz="2000"/>
              <a:t>is the vector of (partial derivatives).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1" name="Shape 951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53" name="Shape 953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W + h </a:t>
            </a:r>
            <a:r>
              <a:rPr lang="en" sz="2400"/>
              <a:t>(first dim)</a:t>
            </a:r>
            <a:r>
              <a:rPr b="1" lang="en" sz="24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b="1" lang="en" sz="2400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Recall from last time… </a:t>
            </a:r>
            <a:r>
              <a:rPr lang="en" sz="2400"/>
              <a:t>  Linear classifier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0" y="71883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27925" y="175140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array of numbers 0...1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(3072 numbers total)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283525" y="2027500"/>
            <a:ext cx="34280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" name="Shape 94"/>
          <p:cNvSpPr txBox="1"/>
          <p:nvPr/>
        </p:nvSpPr>
        <p:spPr>
          <a:xfrm>
            <a:off x="3375725" y="140465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b="1" lang="en" sz="3000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b="1" lang="en" sz="3000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93425" y="1045150"/>
            <a:ext cx="1270200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49025" y="1045150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88800" y="119905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numbers, indicating class scores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25" y="2821100"/>
            <a:ext cx="4651225" cy="17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980" y="4127550"/>
            <a:ext cx="372094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3600" y="2166125"/>
            <a:ext cx="2557799" cy="18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b="1" lang="en" sz="2400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W + h </a:t>
            </a:r>
            <a:r>
              <a:rPr lang="en" sz="2400"/>
              <a:t>(first dim)</a:t>
            </a:r>
            <a:r>
              <a:rPr b="1" lang="en" sz="24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b="1" lang="en" sz="2400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7" name="Shape 987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W + h </a:t>
            </a:r>
            <a:r>
              <a:rPr lang="en" sz="2400"/>
              <a:t>(second dim)</a:t>
            </a:r>
            <a:r>
              <a:rPr b="1" lang="en" sz="24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0" name="Shape 1000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W + h </a:t>
            </a:r>
            <a:r>
              <a:rPr lang="en" sz="2400"/>
              <a:t>(second dim)</a:t>
            </a:r>
            <a:r>
              <a:rPr b="1" lang="en" sz="24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8" name="Shape 100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11" name="Shape 101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W + h </a:t>
            </a:r>
            <a:r>
              <a:rPr lang="en" sz="2400"/>
              <a:t>(third dim)</a:t>
            </a:r>
            <a:r>
              <a:rPr b="1" lang="en" sz="24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8" name="Shape 101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1" name="Shape 102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W + h </a:t>
            </a:r>
            <a:r>
              <a:rPr lang="en" sz="2400"/>
              <a:t>(third dim)</a:t>
            </a:r>
            <a:r>
              <a:rPr b="1" lang="en" sz="24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b="1" lang="en" sz="2400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3" name="Shape 1023"/>
          <p:cNvSpPr/>
          <p:nvPr/>
        </p:nvSpPr>
        <p:spPr>
          <a:xfrm>
            <a:off x="5678650" y="2471850"/>
            <a:ext cx="3394500" cy="14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233850"/>
            <a:ext cx="2289975" cy="5395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25" name="Shape 1025"/>
          <p:cNvSpPr txBox="1"/>
          <p:nvPr/>
        </p:nvSpPr>
        <p:spPr>
          <a:xfrm>
            <a:off x="5678650" y="24602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6966100" y="1872800"/>
            <a:ext cx="4098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2" name="Shape 1032"/>
          <p:cNvSpPr txBox="1"/>
          <p:nvPr/>
        </p:nvSpPr>
        <p:spPr>
          <a:xfrm>
            <a:off x="31625" y="14600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Evaluation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gradient numerically</a:t>
            </a:r>
          </a:p>
        </p:txBody>
      </p:sp>
      <p:pic>
        <p:nvPicPr>
          <p:cNvPr id="1033" name="Shape 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5" y="1445600"/>
            <a:ext cx="3248273" cy="7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637" y="74325"/>
            <a:ext cx="4394025" cy="44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0" name="Shape 1040"/>
          <p:cNvSpPr txBox="1"/>
          <p:nvPr/>
        </p:nvSpPr>
        <p:spPr>
          <a:xfrm>
            <a:off x="31625" y="14600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Evaluation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gradient numerically</a:t>
            </a:r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5" y="1445600"/>
            <a:ext cx="3248273" cy="7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637" y="74325"/>
            <a:ext cx="4394025" cy="44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 txBox="1"/>
          <p:nvPr/>
        </p:nvSpPr>
        <p:spPr>
          <a:xfrm>
            <a:off x="174350" y="2938000"/>
            <a:ext cx="42717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approximate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very slow to evaluate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9" name="Shape 1049"/>
          <p:cNvSpPr txBox="1"/>
          <p:nvPr/>
        </p:nvSpPr>
        <p:spPr>
          <a:xfrm>
            <a:off x="411450" y="205725"/>
            <a:ext cx="8299799" cy="420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This is silly. The loss is just a function of W:</a:t>
            </a:r>
          </a:p>
        </p:txBody>
      </p:sp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0" y="1560274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9" y="2116050"/>
            <a:ext cx="2606249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4" cy="5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850" y="2797626"/>
            <a:ext cx="867589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/>
        </p:nvSpPr>
        <p:spPr>
          <a:xfrm>
            <a:off x="349425" y="2699325"/>
            <a:ext cx="13337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want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0" name="Shape 1060"/>
          <p:cNvSpPr txBox="1"/>
          <p:nvPr/>
        </p:nvSpPr>
        <p:spPr>
          <a:xfrm>
            <a:off x="411450" y="205725"/>
            <a:ext cx="8299799" cy="420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This is silly. The loss is just a function of W:</a:t>
            </a: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0" y="1560274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9" y="2116050"/>
            <a:ext cx="2606249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Shape 10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4" cy="5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850" y="2797626"/>
            <a:ext cx="867589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349425" y="2699325"/>
            <a:ext cx="13337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</a:t>
            </a:r>
          </a:p>
        </p:txBody>
      </p:sp>
      <p:pic>
        <p:nvPicPr>
          <p:cNvPr id="1066" name="Shape 10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325" y="2014100"/>
            <a:ext cx="1994335" cy="252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7193" y="2249743"/>
            <a:ext cx="2224350" cy="22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3" name="Shape 1073"/>
          <p:cNvSpPr txBox="1"/>
          <p:nvPr/>
        </p:nvSpPr>
        <p:spPr>
          <a:xfrm>
            <a:off x="411450" y="205725"/>
            <a:ext cx="8299799" cy="420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This is silly. The loss is just a function of W:</a:t>
            </a:r>
          </a:p>
        </p:txBody>
      </p:sp>
      <p:pic>
        <p:nvPicPr>
          <p:cNvPr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0" y="1560274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9" y="2116050"/>
            <a:ext cx="2606249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Shape 10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4" cy="5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Shape 10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917" y="1476850"/>
            <a:ext cx="3529282" cy="3049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8" name="Shape 1078"/>
          <p:cNvCxnSpPr/>
          <p:nvPr/>
        </p:nvCxnSpPr>
        <p:spPr>
          <a:xfrm flipH="1" rot="10800000">
            <a:off x="2964050" y="1976000"/>
            <a:ext cx="2954399" cy="13754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9" name="Shape 1079"/>
          <p:cNvSpPr txBox="1"/>
          <p:nvPr/>
        </p:nvSpPr>
        <p:spPr>
          <a:xfrm>
            <a:off x="2205725" y="3362200"/>
            <a:ext cx="1879199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Calculus</a:t>
            </a:r>
          </a:p>
        </p:txBody>
      </p:sp>
      <p:pic>
        <p:nvPicPr>
          <p:cNvPr id="1080" name="Shape 10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850" y="2797626"/>
            <a:ext cx="867589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Shape 1081"/>
          <p:cNvSpPr txBox="1"/>
          <p:nvPr/>
        </p:nvSpPr>
        <p:spPr>
          <a:xfrm>
            <a:off x="349425" y="2699325"/>
            <a:ext cx="13337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043588" y="1969157"/>
            <a:ext cx="4101600" cy="259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" name="Shape 107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Recall from last time… </a:t>
            </a:r>
            <a:r>
              <a:rPr lang="en" sz="2400"/>
              <a:t> </a:t>
            </a:r>
            <a:r>
              <a:rPr lang="en" sz="1800"/>
              <a:t>Going forward: Loss function/Optimization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652" y="6456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646" y="6456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87" y="2023108"/>
            <a:ext cx="3264828" cy="248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1043588" y="1969157"/>
            <a:ext cx="4101600" cy="259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1030500" y="1934550"/>
            <a:ext cx="1337099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-3.45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-8.87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2.9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4.48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8.02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3.78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1.06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-0.36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-0.72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2402100" y="1934550"/>
            <a:ext cx="1337099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-0.51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6.04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5.31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-4.22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-4.19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3.58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4.49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-4.37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-2.09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-2.93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5091" y="6456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748897" y="1920300"/>
            <a:ext cx="1337099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3.42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4.64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2.65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2.64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5.55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-4.34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-1.5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-4.79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6.14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5638525" y="1259150"/>
            <a:ext cx="3264899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Define a </a:t>
            </a:r>
            <a:r>
              <a:rPr b="1" lang="en" sz="1800"/>
              <a:t>loss function</a:t>
            </a:r>
            <a:r>
              <a:rPr lang="en" sz="1800"/>
              <a:t> that quantifies our unhappiness with the scores across the training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Come up with a way of efficiently finding the parameters that minimize the loss function. </a:t>
            </a:r>
            <a:r>
              <a:rPr b="1" lang="en" sz="1800">
                <a:solidFill>
                  <a:schemeClr val="dk1"/>
                </a:solidFill>
              </a:rPr>
              <a:t>(optimization)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5316075" y="719275"/>
            <a:ext cx="0" cy="36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8" name="Shape 118"/>
          <p:cNvSpPr txBox="1"/>
          <p:nvPr/>
        </p:nvSpPr>
        <p:spPr>
          <a:xfrm>
            <a:off x="5659750" y="692700"/>
            <a:ext cx="2372699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TODO: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7" name="Shape 1087"/>
          <p:cNvSpPr txBox="1"/>
          <p:nvPr/>
        </p:nvSpPr>
        <p:spPr>
          <a:xfrm>
            <a:off x="411450" y="205725"/>
            <a:ext cx="8299799" cy="420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This is silly. The loss is just a function of W:</a:t>
            </a:r>
          </a:p>
        </p:txBody>
      </p:sp>
      <p:pic>
        <p:nvPicPr>
          <p:cNvPr id="1088" name="Shape 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00" y="1560274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99" y="2116050"/>
            <a:ext cx="2606249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Shape 10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00" y="922200"/>
            <a:ext cx="3443724" cy="5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Shape 10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825" y="3100251"/>
            <a:ext cx="867589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5338250" y="3039850"/>
            <a:ext cx="13337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= ...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current 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01" name="Shape 1101"/>
          <p:cNvSpPr txBox="1"/>
          <p:nvPr/>
        </p:nvSpPr>
        <p:spPr>
          <a:xfrm>
            <a:off x="2827025" y="104280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(some function data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summary: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2400" u="sng"/>
              <a:t>In practice:</a:t>
            </a:r>
            <a:r>
              <a:rPr lang="en" sz="2400"/>
              <a:t> Always use analytic gradient, but check implementation with numerical gradient. This is called a </a:t>
            </a:r>
            <a:r>
              <a:rPr b="1" lang="en" sz="2400"/>
              <a:t>gradient check.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14" name="Shape 1114"/>
          <p:cNvSpPr txBox="1"/>
          <p:nvPr/>
        </p:nvSpPr>
        <p:spPr>
          <a:xfrm>
            <a:off x="339025" y="154975"/>
            <a:ext cx="6713099" cy="110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Gradient Descent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09750"/>
            <a:ext cx="85344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original W</a:t>
            </a:r>
          </a:p>
        </p:txBody>
      </p:sp>
      <p:cxnSp>
        <p:nvCxnSpPr>
          <p:cNvPr id="1124" name="Shape 1124"/>
          <p:cNvCxnSpPr/>
          <p:nvPr/>
        </p:nvCxnSpPr>
        <p:spPr>
          <a:xfrm flipH="1" rot="10800000">
            <a:off x="1491700" y="3177024"/>
            <a:ext cx="3012599" cy="658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5" name="Shape 1135"/>
          <p:cNvSpPr txBox="1"/>
          <p:nvPr/>
        </p:nvSpPr>
        <p:spPr>
          <a:xfrm>
            <a:off x="33902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425100" y="997675"/>
            <a:ext cx="7955399" cy="54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only use a small portion of the training set to compute the gradient.</a:t>
            </a:r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2" y="1601225"/>
            <a:ext cx="8524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 txBox="1"/>
          <p:nvPr/>
        </p:nvSpPr>
        <p:spPr>
          <a:xfrm>
            <a:off x="339025" y="3636925"/>
            <a:ext cx="6784199" cy="54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Common mini-batch sizes are 32/64/128 examples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e.g. Krizhevsky ILSVRC ConvNet used 256 examples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of optimization progress while training a neural network.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(Loss over mini-batches goes down over time.)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5" y="-60175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effects of step size (or “learning rate”)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59" name="Shape 1159"/>
          <p:cNvSpPr txBox="1"/>
          <p:nvPr/>
        </p:nvSpPr>
        <p:spPr>
          <a:xfrm>
            <a:off x="33902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Mini-batch Gradient Descent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425100" y="997675"/>
            <a:ext cx="7955399" cy="54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only use a small portion of the training set to compute the gradient.</a:t>
            </a:r>
          </a:p>
        </p:txBody>
      </p:sp>
      <p:pic>
        <p:nvPicPr>
          <p:cNvPr id="1161" name="Shape 1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2" y="1601225"/>
            <a:ext cx="8524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339025" y="3636925"/>
            <a:ext cx="6784199" cy="54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Common mini-batch sizes are 32/64/128 examples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e.g. Krizhevsky ILSVRC ConvNet used 256 examples</a:t>
            </a:r>
          </a:p>
        </p:txBody>
      </p:sp>
      <p:sp>
        <p:nvSpPr>
          <p:cNvPr id="1163" name="Shape 1163"/>
          <p:cNvSpPr/>
          <p:nvPr/>
        </p:nvSpPr>
        <p:spPr>
          <a:xfrm>
            <a:off x="546225" y="3000700"/>
            <a:ext cx="6249599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 txBox="1"/>
          <p:nvPr/>
        </p:nvSpPr>
        <p:spPr>
          <a:xfrm>
            <a:off x="6736875" y="3247150"/>
            <a:ext cx="2736000" cy="123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we will look at more fancy update formulas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(momentum, Adagrad, RMSProp, Adam, …)</a:t>
            </a:r>
          </a:p>
        </p:txBody>
      </p:sp>
      <p:cxnSp>
        <p:nvCxnSpPr>
          <p:cNvPr id="1165" name="Shape 1165"/>
          <p:cNvCxnSpPr/>
          <p:nvPr/>
        </p:nvCxnSpPr>
        <p:spPr>
          <a:xfrm rot="10800000">
            <a:off x="5966074" y="3256175"/>
            <a:ext cx="652500" cy="595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2.gif" id="1171" name="Shape 1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50" y="139624"/>
            <a:ext cx="5217380" cy="403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6306450" y="4178787"/>
            <a:ext cx="2802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(image credits to Alec Radford)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63150" y="227000"/>
            <a:ext cx="2050199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effects of different update form formulas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272825" y="12402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5125" y="241952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25125" y="357655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25125" y="299905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651725" y="23911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651725" y="29245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575525" y="34579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099525" y="29245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099525" y="23911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099525" y="34579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318725" y="34579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471125" y="29245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471125" y="239112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9" name="Shape 1179"/>
          <p:cNvSpPr txBox="1"/>
          <p:nvPr/>
        </p:nvSpPr>
        <p:spPr>
          <a:xfrm>
            <a:off x="238550" y="159025"/>
            <a:ext cx="8698800" cy="55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Aside: Image Features</a:t>
            </a:r>
          </a:p>
        </p:txBody>
      </p:sp>
      <p:pic>
        <p:nvPicPr>
          <p:cNvPr id="1180" name="Shape 1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1289025"/>
            <a:ext cx="2141049" cy="2415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Shape 1181"/>
          <p:cNvCxnSpPr/>
          <p:nvPr/>
        </p:nvCxnSpPr>
        <p:spPr>
          <a:xfrm flipH="1" rot="10800000">
            <a:off x="2655400" y="1483474"/>
            <a:ext cx="789600" cy="486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2" name="Shape 1182"/>
          <p:cNvCxnSpPr/>
          <p:nvPr/>
        </p:nvCxnSpPr>
        <p:spPr>
          <a:xfrm>
            <a:off x="2690100" y="2299125"/>
            <a:ext cx="76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3" name="Shape 1183"/>
          <p:cNvCxnSpPr/>
          <p:nvPr/>
        </p:nvCxnSpPr>
        <p:spPr>
          <a:xfrm>
            <a:off x="2724800" y="2706875"/>
            <a:ext cx="642000" cy="3470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84" name="Shape 1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25" y="1219625"/>
            <a:ext cx="789600" cy="53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462" y="2798550"/>
            <a:ext cx="916125" cy="7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475" y="1945887"/>
            <a:ext cx="1106732" cy="70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Shape 1187"/>
          <p:cNvCxnSpPr/>
          <p:nvPr/>
        </p:nvCxnSpPr>
        <p:spPr>
          <a:xfrm flipH="1" rot="10800000">
            <a:off x="5084550" y="2498700"/>
            <a:ext cx="555300" cy="6245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8" name="Shape 1188"/>
          <p:cNvCxnSpPr/>
          <p:nvPr/>
        </p:nvCxnSpPr>
        <p:spPr>
          <a:xfrm>
            <a:off x="4846550" y="2299125"/>
            <a:ext cx="76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9" name="Shape 1189"/>
          <p:cNvCxnSpPr/>
          <p:nvPr/>
        </p:nvCxnSpPr>
        <p:spPr>
          <a:xfrm>
            <a:off x="4707200" y="1518862"/>
            <a:ext cx="932700" cy="50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90" name="Shape 1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450" y="2029487"/>
            <a:ext cx="789600" cy="53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5152" y="1969462"/>
            <a:ext cx="1106732" cy="7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6558" y="2113186"/>
            <a:ext cx="916125" cy="70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8" name="Shape 1198"/>
          <p:cNvSpPr txBox="1"/>
          <p:nvPr/>
        </p:nvSpPr>
        <p:spPr>
          <a:xfrm>
            <a:off x="251600" y="66375"/>
            <a:ext cx="5717099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Example: Color (Hue) Histogram</a:t>
            </a:r>
          </a:p>
        </p:txBody>
      </p:sp>
      <p:pic>
        <p:nvPicPr>
          <p:cNvPr id="1199" name="Shape 1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0" y="1445075"/>
            <a:ext cx="2141049" cy="24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575" y="1179950"/>
            <a:ext cx="5113649" cy="204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Shape 1201"/>
          <p:cNvCxnSpPr/>
          <p:nvPr/>
        </p:nvCxnSpPr>
        <p:spPr>
          <a:xfrm>
            <a:off x="35415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2" name="Shape 1202"/>
          <p:cNvCxnSpPr/>
          <p:nvPr/>
        </p:nvCxnSpPr>
        <p:spPr>
          <a:xfrm>
            <a:off x="39987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3" name="Shape 1203"/>
          <p:cNvCxnSpPr/>
          <p:nvPr/>
        </p:nvCxnSpPr>
        <p:spPr>
          <a:xfrm>
            <a:off x="44559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4" name="Shape 1204"/>
          <p:cNvCxnSpPr/>
          <p:nvPr/>
        </p:nvCxnSpPr>
        <p:spPr>
          <a:xfrm>
            <a:off x="49131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5" name="Shape 1205"/>
          <p:cNvCxnSpPr/>
          <p:nvPr/>
        </p:nvCxnSpPr>
        <p:spPr>
          <a:xfrm>
            <a:off x="53703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6" name="Shape 1206"/>
          <p:cNvCxnSpPr/>
          <p:nvPr/>
        </p:nvCxnSpPr>
        <p:spPr>
          <a:xfrm>
            <a:off x="58275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7" name="Shape 1207"/>
          <p:cNvCxnSpPr/>
          <p:nvPr/>
        </p:nvCxnSpPr>
        <p:spPr>
          <a:xfrm>
            <a:off x="62847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8" name="Shape 1208"/>
          <p:cNvCxnSpPr/>
          <p:nvPr/>
        </p:nvCxnSpPr>
        <p:spPr>
          <a:xfrm>
            <a:off x="67419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9" name="Shape 1209"/>
          <p:cNvCxnSpPr/>
          <p:nvPr/>
        </p:nvCxnSpPr>
        <p:spPr>
          <a:xfrm>
            <a:off x="71991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0" name="Shape 1210"/>
          <p:cNvCxnSpPr/>
          <p:nvPr/>
        </p:nvCxnSpPr>
        <p:spPr>
          <a:xfrm>
            <a:off x="76563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1" name="Shape 1211"/>
          <p:cNvCxnSpPr/>
          <p:nvPr/>
        </p:nvCxnSpPr>
        <p:spPr>
          <a:xfrm>
            <a:off x="8113500" y="1041075"/>
            <a:ext cx="0" cy="258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12" name="Shape 1212"/>
          <p:cNvSpPr txBox="1"/>
          <p:nvPr/>
        </p:nvSpPr>
        <p:spPr>
          <a:xfrm>
            <a:off x="2240100" y="3400725"/>
            <a:ext cx="2602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hue bins</a:t>
            </a:r>
          </a:p>
        </p:txBody>
      </p:sp>
      <p:cxnSp>
        <p:nvCxnSpPr>
          <p:cNvPr id="1213" name="Shape 1213"/>
          <p:cNvCxnSpPr/>
          <p:nvPr/>
        </p:nvCxnSpPr>
        <p:spPr>
          <a:xfrm flipH="1" rot="10800000">
            <a:off x="1518225" y="1492324"/>
            <a:ext cx="2411700" cy="208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14" name="Shape 1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300" y="3834375"/>
            <a:ext cx="5266025" cy="573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5" name="Shape 1215"/>
          <p:cNvCxnSpPr/>
          <p:nvPr/>
        </p:nvCxnSpPr>
        <p:spPr>
          <a:xfrm flipH="1">
            <a:off x="3834649" y="1552925"/>
            <a:ext cx="78000" cy="24029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6" name="Shape 1216"/>
          <p:cNvSpPr txBox="1"/>
          <p:nvPr/>
        </p:nvSpPr>
        <p:spPr>
          <a:xfrm>
            <a:off x="3853800" y="3645600"/>
            <a:ext cx="407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+1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2" name="Shape 1222"/>
          <p:cNvSpPr txBox="1"/>
          <p:nvPr/>
        </p:nvSpPr>
        <p:spPr>
          <a:xfrm>
            <a:off x="251600" y="66375"/>
            <a:ext cx="5717099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Example: HOG/SIFT features</a:t>
            </a:r>
          </a:p>
        </p:txBody>
      </p:sp>
      <p:pic>
        <p:nvPicPr>
          <p:cNvPr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Shape 1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/>
          <p:nvPr/>
        </p:nvSpPr>
        <p:spPr>
          <a:xfrm>
            <a:off x="5889525" y="1526900"/>
            <a:ext cx="173399" cy="182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26" name="Shape 1226"/>
          <p:cNvCxnSpPr>
            <a:stCxn id="1225" idx="3"/>
          </p:cNvCxnSpPr>
          <p:nvPr/>
        </p:nvCxnSpPr>
        <p:spPr>
          <a:xfrm flipH="1" rot="10800000">
            <a:off x="6062924" y="1162550"/>
            <a:ext cx="789600" cy="45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7" name="Shape 1227"/>
          <p:cNvSpPr txBox="1"/>
          <p:nvPr/>
        </p:nvSpPr>
        <p:spPr>
          <a:xfrm>
            <a:off x="6957775" y="980325"/>
            <a:ext cx="1988699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8x8 pixel region,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quantize the edge orientation into 9 bins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8" name="Shape 1228"/>
          <p:cNvSpPr txBox="1"/>
          <p:nvPr/>
        </p:nvSpPr>
        <p:spPr>
          <a:xfrm>
            <a:off x="6923050" y="4216300"/>
            <a:ext cx="2307600" cy="32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(image from vlfeat.org)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34" name="Shape 1234"/>
          <p:cNvSpPr txBox="1"/>
          <p:nvPr/>
        </p:nvSpPr>
        <p:spPr>
          <a:xfrm>
            <a:off x="251600" y="66375"/>
            <a:ext cx="5717099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Example: HOG/SIFT features</a:t>
            </a:r>
          </a:p>
        </p:txBody>
      </p:sp>
      <p:pic>
        <p:nvPicPr>
          <p:cNvPr id="1235" name="Shape 1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1091125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5889525" y="1526900"/>
            <a:ext cx="173399" cy="1820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8" name="Shape 1238"/>
          <p:cNvCxnSpPr>
            <a:stCxn id="1237" idx="3"/>
          </p:cNvCxnSpPr>
          <p:nvPr/>
        </p:nvCxnSpPr>
        <p:spPr>
          <a:xfrm flipH="1" rot="10800000">
            <a:off x="6062924" y="1162550"/>
            <a:ext cx="789600" cy="45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9" name="Shape 1239"/>
          <p:cNvSpPr txBox="1"/>
          <p:nvPr/>
        </p:nvSpPr>
        <p:spPr>
          <a:xfrm>
            <a:off x="6957775" y="980325"/>
            <a:ext cx="1988699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8x8 pixel region,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quantize the edge orientation into 9 bins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0" name="Shape 1240"/>
          <p:cNvSpPr txBox="1"/>
          <p:nvPr/>
        </p:nvSpPr>
        <p:spPr>
          <a:xfrm>
            <a:off x="6923050" y="4216300"/>
            <a:ext cx="2307600" cy="32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(image from vlfeat.org)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6734750" y="2035525"/>
            <a:ext cx="2218499" cy="213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Many more: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GIST, LBP, Texton, SSIM, ...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7" name="Shape 1247"/>
          <p:cNvSpPr/>
          <p:nvPr/>
        </p:nvSpPr>
        <p:spPr>
          <a:xfrm>
            <a:off x="7460275" y="757950"/>
            <a:ext cx="1409100" cy="370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8" name="Shape 1248"/>
          <p:cNvSpPr/>
          <p:nvPr/>
        </p:nvSpPr>
        <p:spPr>
          <a:xfrm>
            <a:off x="4528625" y="757950"/>
            <a:ext cx="2402999" cy="3606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9" name="Shape 1249"/>
          <p:cNvSpPr/>
          <p:nvPr/>
        </p:nvSpPr>
        <p:spPr>
          <a:xfrm>
            <a:off x="2772400" y="757950"/>
            <a:ext cx="1625999" cy="3606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3125950" y="2371900"/>
            <a:ext cx="735300" cy="626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 txBox="1"/>
          <p:nvPr/>
        </p:nvSpPr>
        <p:spPr>
          <a:xfrm>
            <a:off x="251600" y="66375"/>
            <a:ext cx="5717099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Example: Bag of Words</a:t>
            </a:r>
          </a:p>
        </p:txBody>
      </p:sp>
      <p:pic>
        <p:nvPicPr>
          <p:cNvPr id="1252" name="Shape 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00" y="898525"/>
            <a:ext cx="1409174" cy="90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3" name="Shape 1253"/>
          <p:cNvCxnSpPr/>
          <p:nvPr/>
        </p:nvCxnSpPr>
        <p:spPr>
          <a:xfrm>
            <a:off x="1908625" y="1292650"/>
            <a:ext cx="10844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4" name="Shape 1254"/>
          <p:cNvSpPr/>
          <p:nvPr/>
        </p:nvSpPr>
        <p:spPr>
          <a:xfrm>
            <a:off x="3123125" y="1024400"/>
            <a:ext cx="735300" cy="9630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55" name="Shape 1255"/>
          <p:cNvCxnSpPr/>
          <p:nvPr/>
        </p:nvCxnSpPr>
        <p:spPr>
          <a:xfrm>
            <a:off x="3186843" y="1151735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6" name="Shape 1256"/>
          <p:cNvCxnSpPr/>
          <p:nvPr/>
        </p:nvCxnSpPr>
        <p:spPr>
          <a:xfrm>
            <a:off x="3186843" y="1253417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7" name="Shape 1257"/>
          <p:cNvCxnSpPr/>
          <p:nvPr/>
        </p:nvCxnSpPr>
        <p:spPr>
          <a:xfrm>
            <a:off x="3186843" y="1355099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8" name="Shape 1258"/>
          <p:cNvCxnSpPr/>
          <p:nvPr/>
        </p:nvCxnSpPr>
        <p:spPr>
          <a:xfrm>
            <a:off x="3186843" y="1456781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9" name="Shape 1259"/>
          <p:cNvCxnSpPr/>
          <p:nvPr/>
        </p:nvCxnSpPr>
        <p:spPr>
          <a:xfrm>
            <a:off x="3186843" y="1558463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0" name="Shape 1260"/>
          <p:cNvCxnSpPr/>
          <p:nvPr/>
        </p:nvCxnSpPr>
        <p:spPr>
          <a:xfrm>
            <a:off x="3186843" y="1660144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1" name="Shape 1261"/>
          <p:cNvCxnSpPr/>
          <p:nvPr/>
        </p:nvCxnSpPr>
        <p:spPr>
          <a:xfrm>
            <a:off x="3186843" y="1761826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2" name="Shape 1262"/>
          <p:cNvCxnSpPr/>
          <p:nvPr/>
        </p:nvCxnSpPr>
        <p:spPr>
          <a:xfrm>
            <a:off x="3186843" y="1863508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3" name="Shape 1263"/>
          <p:cNvCxnSpPr/>
          <p:nvPr/>
        </p:nvCxnSpPr>
        <p:spPr>
          <a:xfrm>
            <a:off x="1908625" y="2668275"/>
            <a:ext cx="10844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4" name="Shape 1264"/>
          <p:cNvCxnSpPr/>
          <p:nvPr/>
        </p:nvCxnSpPr>
        <p:spPr>
          <a:xfrm>
            <a:off x="3189668" y="2499235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5" name="Shape 1265"/>
          <p:cNvCxnSpPr/>
          <p:nvPr/>
        </p:nvCxnSpPr>
        <p:spPr>
          <a:xfrm>
            <a:off x="3189668" y="2600917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6" name="Shape 1266"/>
          <p:cNvCxnSpPr/>
          <p:nvPr/>
        </p:nvCxnSpPr>
        <p:spPr>
          <a:xfrm>
            <a:off x="3189668" y="2702599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7" name="Shape 1267"/>
          <p:cNvCxnSpPr/>
          <p:nvPr/>
        </p:nvCxnSpPr>
        <p:spPr>
          <a:xfrm>
            <a:off x="3189668" y="2804281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8" name="Shape 1268"/>
          <p:cNvCxnSpPr/>
          <p:nvPr/>
        </p:nvCxnSpPr>
        <p:spPr>
          <a:xfrm>
            <a:off x="3189668" y="2905963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269" name="Shape 1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37" y="2056225"/>
            <a:ext cx="1443900" cy="114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Shape 1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50" y="3336325"/>
            <a:ext cx="1443900" cy="1028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1" name="Shape 1271"/>
          <p:cNvCxnSpPr/>
          <p:nvPr/>
        </p:nvCxnSpPr>
        <p:spPr>
          <a:xfrm>
            <a:off x="1982950" y="3850550"/>
            <a:ext cx="10844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2" name="Shape 1272"/>
          <p:cNvSpPr/>
          <p:nvPr/>
        </p:nvSpPr>
        <p:spPr>
          <a:xfrm>
            <a:off x="3123125" y="3521075"/>
            <a:ext cx="735300" cy="7368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3" name="Shape 1273"/>
          <p:cNvCxnSpPr/>
          <p:nvPr/>
        </p:nvCxnSpPr>
        <p:spPr>
          <a:xfrm>
            <a:off x="3186843" y="3648410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4" name="Shape 1274"/>
          <p:cNvCxnSpPr/>
          <p:nvPr/>
        </p:nvCxnSpPr>
        <p:spPr>
          <a:xfrm>
            <a:off x="3186843" y="3750092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5" name="Shape 1275"/>
          <p:cNvCxnSpPr/>
          <p:nvPr/>
        </p:nvCxnSpPr>
        <p:spPr>
          <a:xfrm>
            <a:off x="3186843" y="3851774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6" name="Shape 1276"/>
          <p:cNvCxnSpPr/>
          <p:nvPr/>
        </p:nvCxnSpPr>
        <p:spPr>
          <a:xfrm>
            <a:off x="3186843" y="3953456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7" name="Shape 1277"/>
          <p:cNvCxnSpPr/>
          <p:nvPr/>
        </p:nvCxnSpPr>
        <p:spPr>
          <a:xfrm>
            <a:off x="3186843" y="4055138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8" name="Shape 1278"/>
          <p:cNvCxnSpPr/>
          <p:nvPr/>
        </p:nvCxnSpPr>
        <p:spPr>
          <a:xfrm>
            <a:off x="3186843" y="4156819"/>
            <a:ext cx="613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9" name="Shape 1279"/>
          <p:cNvSpPr txBox="1"/>
          <p:nvPr/>
        </p:nvSpPr>
        <p:spPr>
          <a:xfrm>
            <a:off x="3258225" y="2038750"/>
            <a:ext cx="798299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144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2724825" y="687250"/>
            <a:ext cx="2489999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 word vectors</a:t>
            </a:r>
          </a:p>
        </p:txBody>
      </p:sp>
      <p:pic>
        <p:nvPicPr>
          <p:cNvPr id="1281" name="Shape 1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400" y="1292647"/>
            <a:ext cx="1150549" cy="82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Shape 1282"/>
          <p:cNvSpPr txBox="1"/>
          <p:nvPr/>
        </p:nvSpPr>
        <p:spPr>
          <a:xfrm>
            <a:off x="4511108" y="699500"/>
            <a:ext cx="278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 k-means centroids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“vocabulary” of visual words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4754175" y="3997975"/>
            <a:ext cx="1847999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e.g. 1000 centroids</a:t>
            </a:r>
          </a:p>
        </p:txBody>
      </p:sp>
      <p:cxnSp>
        <p:nvCxnSpPr>
          <p:cNvPr id="1284" name="Shape 1284"/>
          <p:cNvCxnSpPr/>
          <p:nvPr/>
        </p:nvCxnSpPr>
        <p:spPr>
          <a:xfrm>
            <a:off x="4285125" y="2626737"/>
            <a:ext cx="399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5" name="Shape 1285"/>
          <p:cNvCxnSpPr/>
          <p:nvPr/>
        </p:nvCxnSpPr>
        <p:spPr>
          <a:xfrm>
            <a:off x="6588850" y="1694750"/>
            <a:ext cx="9728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6" name="Shape 1286"/>
          <p:cNvCxnSpPr/>
          <p:nvPr/>
        </p:nvCxnSpPr>
        <p:spPr>
          <a:xfrm>
            <a:off x="6607525" y="2689400"/>
            <a:ext cx="1035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7" name="Shape 1287"/>
          <p:cNvCxnSpPr/>
          <p:nvPr/>
        </p:nvCxnSpPr>
        <p:spPr>
          <a:xfrm>
            <a:off x="6615475" y="3850475"/>
            <a:ext cx="10256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8" name="Shape 1288"/>
          <p:cNvCxnSpPr/>
          <p:nvPr/>
        </p:nvCxnSpPr>
        <p:spPr>
          <a:xfrm>
            <a:off x="4146900" y="1622325"/>
            <a:ext cx="663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9" name="Shape 1289"/>
          <p:cNvCxnSpPr/>
          <p:nvPr/>
        </p:nvCxnSpPr>
        <p:spPr>
          <a:xfrm>
            <a:off x="4155575" y="3808550"/>
            <a:ext cx="5435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0" name="Shape 1290"/>
          <p:cNvSpPr txBox="1"/>
          <p:nvPr/>
        </p:nvSpPr>
        <p:spPr>
          <a:xfrm>
            <a:off x="7560150" y="925250"/>
            <a:ext cx="1310099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1000-d vector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7540925" y="2076250"/>
            <a:ext cx="1310099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1000-d vector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7540925" y="3318050"/>
            <a:ext cx="1310099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1000-d vector</a:t>
            </a:r>
          </a:p>
        </p:txBody>
      </p:sp>
      <p:pic>
        <p:nvPicPr>
          <p:cNvPr id="1293" name="Shape 1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4725" y="1179987"/>
            <a:ext cx="1106732" cy="7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8675" y="2379251"/>
            <a:ext cx="1106724" cy="72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8675" y="3680500"/>
            <a:ext cx="1084499" cy="749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 txBox="1"/>
          <p:nvPr/>
        </p:nvSpPr>
        <p:spPr>
          <a:xfrm>
            <a:off x="7356850" y="182175"/>
            <a:ext cx="15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histogram of visual words</a:t>
            </a:r>
          </a:p>
        </p:txBody>
      </p:sp>
      <p:pic>
        <p:nvPicPr>
          <p:cNvPr id="1297" name="Shape 1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662" y="2273847"/>
            <a:ext cx="1150549" cy="82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600" y="3255047"/>
            <a:ext cx="1150549" cy="82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2483737"/>
            <a:ext cx="3276409" cy="102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94678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05555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1645850"/>
            <a:ext cx="66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02300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127460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200650"/>
            <a:ext cx="21987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1645850"/>
            <a:ext cx="579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640750"/>
            <a:ext cx="0" cy="4373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78200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437725"/>
            <a:ext cx="9167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29028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011575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3554375"/>
            <a:ext cx="371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2931525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227025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1879825"/>
            <a:ext cx="644099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1822825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3764425"/>
            <a:ext cx="37056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3786000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134275"/>
            <a:ext cx="0" cy="7439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30" name="Shape 1330"/>
          <p:cNvSpPr txBox="1"/>
          <p:nvPr/>
        </p:nvSpPr>
        <p:spPr>
          <a:xfrm>
            <a:off x="241200" y="347575"/>
            <a:ext cx="8675700" cy="121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/>
              <a:t>Next class:</a:t>
            </a:r>
            <a:r>
              <a:rPr lang="en" sz="4800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 algn="ctr">
              <a:spcBef>
                <a:spcPts val="0"/>
              </a:spcBef>
              <a:buNone/>
            </a:pPr>
            <a:r>
              <a:rPr lang="en" sz="3600"/>
              <a:t>Becoming a backprop ninja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/>
              <a:t>and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/>
              <a:t>Neural Networks (part 1)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4" name="Shape 16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6" name="Shape 1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3.2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4.9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-3.1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5" name="Shape 195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Multiclass SVM loss: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an example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 is the image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      is the (integer) label,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and using the shorthand for the scores vector: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SVM loss has the form: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4" y="699744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7">
            <a:alphaModFix/>
          </a:blip>
          <a:srcRect b="0" l="55307" r="11518" t="0"/>
          <a:stretch/>
        </p:blipFill>
        <p:spPr>
          <a:xfrm>
            <a:off x="6547024" y="11431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7">
            <a:alphaModFix/>
          </a:blip>
          <a:srcRect b="0" l="15513" r="51310" t="0"/>
          <a:stretch/>
        </p:blipFill>
        <p:spPr>
          <a:xfrm>
            <a:off x="6583400" y="93217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0" y="17823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2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03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Losses: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